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77" r:id="rId3"/>
    <p:sldId id="278" r:id="rId4"/>
    <p:sldId id="279" r:id="rId5"/>
    <p:sldId id="264" r:id="rId6"/>
    <p:sldId id="267" r:id="rId7"/>
    <p:sldId id="271" r:id="rId8"/>
    <p:sldId id="274" r:id="rId9"/>
    <p:sldId id="273" r:id="rId10"/>
    <p:sldId id="27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2F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73"/>
    <p:restoredTop sz="95340"/>
  </p:normalViewPr>
  <p:slideViewPr>
    <p:cSldViewPr snapToGrid="0">
      <p:cViewPr varScale="1">
        <p:scale>
          <a:sx n="125" d="100"/>
          <a:sy n="125" d="100"/>
        </p:scale>
        <p:origin x="8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4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0BC261-D4B0-1E44-B0AD-021CBD92B0C1}" type="datetimeFigureOut">
              <a:rPr lang="en-US" smtClean="0"/>
              <a:t>9/30/23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F02B29-7989-ED40-A718-240EA1D05C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184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Everyone,</a:t>
            </a:r>
          </a:p>
          <a:p>
            <a:endParaRPr lang="en-US" dirty="0"/>
          </a:p>
          <a:p>
            <a:r>
              <a:rPr lang="en-US" dirty="0"/>
              <a:t>I am Jorge Moya.</a:t>
            </a:r>
          </a:p>
          <a:p>
            <a:endParaRPr lang="en-US" dirty="0"/>
          </a:p>
          <a:p>
            <a:r>
              <a:rPr lang="en-US" dirty="0"/>
              <a:t>I am a mechanical engineer, but most importantly, I am a passionate data scientist.</a:t>
            </a:r>
          </a:p>
          <a:p>
            <a:endParaRPr lang="en-US" dirty="0"/>
          </a:p>
          <a:p>
            <a:r>
              <a:rPr lang="en-US" dirty="0"/>
              <a:t>I have spent most of my years working in financial analytics and lately I have also been contributing with marketing analytics.</a:t>
            </a:r>
          </a:p>
          <a:p>
            <a:endParaRPr lang="en-US" dirty="0"/>
          </a:p>
          <a:p>
            <a:r>
              <a:rPr lang="en-US" dirty="0"/>
              <a:t>In the next slides I would like to take you into the world of portfolio management and introduce you to my project </a:t>
            </a:r>
          </a:p>
          <a:p>
            <a:endParaRPr lang="en-US" dirty="0"/>
          </a:p>
          <a:p>
            <a:r>
              <a:rPr lang="en-US" dirty="0"/>
              <a:t>Stock selection for portfolio optimization.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F02B29-7989-ED40-A718-240EA1D05C4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377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F02B29-7989-ED40-A718-240EA1D05C4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488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4C11A-319F-56FF-F44E-C75398E5A9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1872D7-73D8-BA3A-0209-EC1EE95297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8406E2-13A1-E0C0-C11C-A76EC1316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BD2F7-63C9-E741-A45D-B7D343FE274D}" type="datetimeFigureOut">
              <a:rPr lang="en-US" smtClean="0"/>
              <a:t>9/30/23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5B5B1-55C5-4F11-D4C5-CDFE63043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56C09E-BBA9-2FCE-9711-BE9B38410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CE7F-FDB2-EF47-8A6E-B3787874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071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A5E36-226B-0E05-53CB-1D20C115E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C4EBC1-19E7-5672-11A4-1CB70F49F8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41D71-D01B-4F78-F53E-048D76B6C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BD2F7-63C9-E741-A45D-B7D343FE274D}" type="datetimeFigureOut">
              <a:rPr lang="en-US" smtClean="0"/>
              <a:t>9/30/23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E322C-4F7C-7E7D-E78C-E8FA0B9D0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E79217-2191-C32C-DD49-049B290E3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CE7F-FDB2-EF47-8A6E-B3787874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292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79E59E-EB91-CC83-137F-5C762151E1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68E5BE-B40B-B5E9-B5D9-25497FC268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05611-1FF4-B83D-3F26-190160E3E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BD2F7-63C9-E741-A45D-B7D343FE274D}" type="datetimeFigureOut">
              <a:rPr lang="en-US" smtClean="0"/>
              <a:t>9/30/23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C7F01-9F95-2824-EC94-2DCC1DBB9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56A8C4-91E5-D7A4-5B86-3DD6F4179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CE7F-FDB2-EF47-8A6E-B3787874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829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029E0-BD00-7E76-C23F-D5B76FE95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E12C2-0A80-9B04-5967-C38FD3D0F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74815A-D282-2084-2215-2DE56C151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BD2F7-63C9-E741-A45D-B7D343FE274D}" type="datetimeFigureOut">
              <a:rPr lang="en-US" smtClean="0"/>
              <a:t>9/30/23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7A4E9-8E8E-BCB7-3C27-F252CF86E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507015-6EE6-D9EE-D5F4-D29869361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CE7F-FDB2-EF47-8A6E-B3787874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896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F94D1-7DFF-9BB7-8D71-9EFA3890A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CC353-A6A5-D195-DF21-EA5C9AE3F9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57608B-3252-572D-28D7-9355D6043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BD2F7-63C9-E741-A45D-B7D343FE274D}" type="datetimeFigureOut">
              <a:rPr lang="en-US" smtClean="0"/>
              <a:t>9/30/23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700410-B827-DC80-359F-733133B46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41F983-CF12-015C-0487-D5F177E22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CE7F-FDB2-EF47-8A6E-B3787874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997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5A196-1764-480A-14FA-EF43FC97F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65171-9136-774C-913B-0E1592CB26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A11D94-1B01-FA7C-CF75-EAD044C953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C9B20C-BD1B-2057-7249-134571679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BD2F7-63C9-E741-A45D-B7D343FE274D}" type="datetimeFigureOut">
              <a:rPr lang="en-US" smtClean="0"/>
              <a:t>9/30/23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08FEBB-6F84-7329-4BA1-9B9B2A33F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4F6CEA-5EEC-0DE8-338A-B3311DCF3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CE7F-FDB2-EF47-8A6E-B3787874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408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3CFB1-DCEA-7842-591E-808344085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F36A39-ED47-9737-B338-7BBF9228DB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E9F233-8ADB-239A-477E-D3BDDE7B84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10A96B-72E4-EB78-85B2-BB157C52D5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2DADA5-5CB0-175D-FE23-B4435C4504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7EAF8F-32BC-5CAB-A119-42282A9E9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BD2F7-63C9-E741-A45D-B7D343FE274D}" type="datetimeFigureOut">
              <a:rPr lang="en-US" smtClean="0"/>
              <a:t>9/30/23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5539A6-1DF4-72E1-E068-5E03EDF47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CAD7BF-D72C-7DDE-07DB-96227E682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CE7F-FDB2-EF47-8A6E-B3787874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7829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D4600-67D0-438D-4B96-C2525111A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5CC5E-1E51-DCCF-4859-B202156AE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BD2F7-63C9-E741-A45D-B7D343FE274D}" type="datetimeFigureOut">
              <a:rPr lang="en-US" smtClean="0"/>
              <a:t>9/30/23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9AAB8C-7599-CB85-6953-F3D60EDC8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56ED63-493D-4ECA-5F31-AFD82CC14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CE7F-FDB2-EF47-8A6E-B3787874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782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25FE99-9DBF-ECC0-F209-087793F1F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BD2F7-63C9-E741-A45D-B7D343FE274D}" type="datetimeFigureOut">
              <a:rPr lang="en-US" smtClean="0"/>
              <a:t>9/30/23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5E3E98-B8C2-FDFE-9D1F-31EDAB5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CE7DD0-883F-90FF-5BC7-C995FBEC9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CE7F-FDB2-EF47-8A6E-B3787874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863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E18FF-992E-C157-9CA0-DAA05F5C2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3EFAD6-01E9-ECF6-819D-1284C181F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E9B39-9FF2-3950-9455-E368A23AAA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094D08-10AB-F799-1E06-E3BE21D3E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BD2F7-63C9-E741-A45D-B7D343FE274D}" type="datetimeFigureOut">
              <a:rPr lang="en-US" smtClean="0"/>
              <a:t>9/30/23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740B2D-77C7-2AF6-B7CC-083678D2B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556DA-4105-4E1C-5468-63D4E5EC0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CE7F-FDB2-EF47-8A6E-B3787874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224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597F7-3317-9956-F026-12EE7A2FA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FF1870-1893-F397-1011-3D4C7158B7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D66AF7-31BF-1030-C81B-BEC5DE69A0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B92220-7545-D42A-3E2A-6DB8AAC04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3BD2F7-63C9-E741-A45D-B7D343FE274D}" type="datetimeFigureOut">
              <a:rPr lang="en-US" smtClean="0"/>
              <a:t>9/30/23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F3E007-DEEA-5077-04C8-C0EB501D36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A118C0-8B7F-B34C-7A36-A7E180B30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7FCE7F-FDB2-EF47-8A6E-B3787874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252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5A7D06-C6A6-7162-D069-15387AA86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68BF9D-CEC4-005F-2287-0C73DAD25D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EA6A1D-4C51-BE45-932F-F71EA43120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BD2F7-63C9-E741-A45D-B7D343FE274D}" type="datetimeFigureOut">
              <a:rPr lang="en-US" smtClean="0"/>
              <a:t>9/30/23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9DBF00-B4A6-0B20-0B91-C509582FF8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023C45-4944-DACE-8093-572FB23822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7FCE7F-FDB2-EF47-8A6E-B3787874A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541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emf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emf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4485E-EC6F-D36D-FC7E-E7D060F6D1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9195" y="1214438"/>
            <a:ext cx="9144000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rgbClr val="002060"/>
                </a:solidFill>
                <a:latin typeface="+mn-lt"/>
              </a:rPr>
              <a:t>Stock Selection </a:t>
            </a:r>
            <a:br>
              <a:rPr lang="en-US" dirty="0">
                <a:solidFill>
                  <a:srgbClr val="002060"/>
                </a:solidFill>
                <a:latin typeface="+mn-lt"/>
              </a:rPr>
            </a:br>
            <a:r>
              <a:rPr lang="en-US" dirty="0">
                <a:solidFill>
                  <a:srgbClr val="002060"/>
                </a:solidFill>
                <a:latin typeface="+mn-lt"/>
              </a:rPr>
              <a:t>for </a:t>
            </a:r>
            <a:br>
              <a:rPr lang="en-US" dirty="0">
                <a:solidFill>
                  <a:srgbClr val="002060"/>
                </a:solidFill>
                <a:latin typeface="+mn-lt"/>
              </a:rPr>
            </a:br>
            <a:r>
              <a:rPr lang="en-US" dirty="0">
                <a:solidFill>
                  <a:srgbClr val="002060"/>
                </a:solidFill>
                <a:latin typeface="+mn-lt"/>
              </a:rPr>
              <a:t>Portfolio Optimization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F539D7-9AE7-6852-D929-FD3F41CDE2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9676" y="3602038"/>
            <a:ext cx="9144000" cy="1655762"/>
          </a:xfrm>
        </p:spPr>
        <p:txBody>
          <a:bodyPr/>
          <a:lstStyle/>
          <a:p>
            <a:pPr algn="l"/>
            <a:r>
              <a:rPr lang="en-CA" b="0" i="0" dirty="0">
                <a:solidFill>
                  <a:schemeClr val="bg1">
                    <a:lumMod val="50000"/>
                  </a:schemeClr>
                </a:solidFill>
                <a:effectLst/>
                <a:latin typeface="source-serif-pro"/>
              </a:rPr>
              <a:t>How do we </a:t>
            </a:r>
            <a:r>
              <a:rPr lang="en-CA" b="0" i="1" dirty="0">
                <a:solidFill>
                  <a:schemeClr val="bg1">
                    <a:lumMod val="50000"/>
                  </a:schemeClr>
                </a:solidFill>
                <a:effectLst/>
                <a:latin typeface="source-serif-pro"/>
              </a:rPr>
              <a:t>‘properly select’</a:t>
            </a:r>
            <a:r>
              <a:rPr lang="en-CA" b="0" i="0" dirty="0">
                <a:solidFill>
                  <a:schemeClr val="bg1">
                    <a:lumMod val="50000"/>
                  </a:schemeClr>
                </a:solidFill>
                <a:effectLst/>
                <a:latin typeface="source-serif-pro"/>
              </a:rPr>
              <a:t> our portfolio?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28" name="Picture 4" descr="Revealed: New Insight into What Really Drives the Stock Market | Institute  for New Economic Thinking">
            <a:extLst>
              <a:ext uri="{FF2B5EF4-FFF2-40B4-BE49-F238E27FC236}">
                <a16:creationId xmlns:a16="http://schemas.microsoft.com/office/drawing/2014/main" id="{BD40105F-A61E-EC98-5FEA-F17146A370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989" r="5264"/>
          <a:stretch/>
        </p:blipFill>
        <p:spPr bwMode="auto">
          <a:xfrm>
            <a:off x="8195353" y="0"/>
            <a:ext cx="399664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DFBF01B-9553-B872-03B5-3A89BA00B905}"/>
              </a:ext>
            </a:extLst>
          </p:cNvPr>
          <p:cNvCxnSpPr>
            <a:cxnSpLocks/>
          </p:cNvCxnSpPr>
          <p:nvPr/>
        </p:nvCxnSpPr>
        <p:spPr>
          <a:xfrm>
            <a:off x="0" y="3429000"/>
            <a:ext cx="5251938" cy="0"/>
          </a:xfrm>
          <a:prstGeom prst="line">
            <a:avLst/>
          </a:prstGeom>
          <a:ln>
            <a:solidFill>
              <a:srgbClr val="9E2F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16877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reative Company Financial Summary Report Presentation Google Slide Theme  And Powerpoint Template - Slidedocs">
            <a:extLst>
              <a:ext uri="{FF2B5EF4-FFF2-40B4-BE49-F238E27FC236}">
                <a16:creationId xmlns:a16="http://schemas.microsoft.com/office/drawing/2014/main" id="{478CDF41-6AA2-FA3F-2617-6A928D7BCE6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33" t="19891"/>
          <a:stretch/>
        </p:blipFill>
        <p:spPr bwMode="auto">
          <a:xfrm>
            <a:off x="0" y="269823"/>
            <a:ext cx="12194222" cy="6318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8782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512B1F2-A594-0653-D152-E1B518403C16}"/>
              </a:ext>
            </a:extLst>
          </p:cNvPr>
          <p:cNvSpPr txBox="1"/>
          <p:nvPr/>
        </p:nvSpPr>
        <p:spPr>
          <a:xfrm>
            <a:off x="3047308" y="1183427"/>
            <a:ext cx="609738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CA" sz="2400" b="0" i="0" dirty="0">
                <a:solidFill>
                  <a:schemeClr val="bg1">
                    <a:lumMod val="50000"/>
                  </a:schemeClr>
                </a:solidFill>
                <a:effectLst/>
                <a:latin typeface="Google Sans"/>
              </a:rPr>
              <a:t>The consensus reached from the majority of past studies is that </a:t>
            </a:r>
            <a:r>
              <a:rPr lang="en-CA" sz="2400" b="0" i="0" dirty="0">
                <a:solidFill>
                  <a:srgbClr val="002060"/>
                </a:solidFill>
                <a:effectLst/>
                <a:latin typeface="Google Sans"/>
              </a:rPr>
              <a:t>active management DOES NOT provide superior performance compared to passive investing</a:t>
            </a:r>
            <a:r>
              <a:rPr lang="en-CA" sz="2400" dirty="0">
                <a:solidFill>
                  <a:schemeClr val="bg1">
                    <a:lumMod val="50000"/>
                  </a:schemeClr>
                </a:solidFill>
                <a:latin typeface="Google Sans"/>
              </a:rPr>
              <a:t> </a:t>
            </a:r>
            <a:r>
              <a:rPr lang="en-CA" sz="2400" b="0" i="0" dirty="0">
                <a:solidFill>
                  <a:schemeClr val="bg1">
                    <a:lumMod val="50000"/>
                  </a:schemeClr>
                </a:solidFill>
                <a:effectLst/>
                <a:latin typeface="Google Sans"/>
              </a:rPr>
              <a:t>(</a:t>
            </a:r>
            <a:r>
              <a:rPr lang="en-CA" sz="2400" b="0" i="0" dirty="0" err="1">
                <a:solidFill>
                  <a:schemeClr val="bg1">
                    <a:lumMod val="50000"/>
                  </a:schemeClr>
                </a:solidFill>
                <a:effectLst/>
                <a:latin typeface="Google Sans"/>
              </a:rPr>
              <a:t>Fama</a:t>
            </a:r>
            <a:r>
              <a:rPr lang="en-CA" sz="2400" b="0" i="0" dirty="0">
                <a:solidFill>
                  <a:schemeClr val="bg1">
                    <a:lumMod val="50000"/>
                  </a:schemeClr>
                </a:solidFill>
                <a:effectLst/>
                <a:latin typeface="Google Sans"/>
              </a:rPr>
              <a:t> &amp; French, 2010).</a:t>
            </a:r>
            <a:endParaRPr 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D942D1-12ED-8F15-F945-9BCB12C181C5}"/>
              </a:ext>
            </a:extLst>
          </p:cNvPr>
          <p:cNvSpPr txBox="1"/>
          <p:nvPr/>
        </p:nvSpPr>
        <p:spPr>
          <a:xfrm>
            <a:off x="3047308" y="3836324"/>
            <a:ext cx="609738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CA" sz="2400" b="0" i="0" dirty="0">
                <a:solidFill>
                  <a:schemeClr val="bg1">
                    <a:lumMod val="50000"/>
                  </a:schemeClr>
                </a:solidFill>
                <a:effectLst/>
                <a:latin typeface="Untitled sans"/>
              </a:rPr>
              <a:t>There is a large body of evidence that supports the case for passive management. Studies have shown that the vast majority of </a:t>
            </a:r>
            <a:r>
              <a:rPr lang="en-CA" sz="2400" b="0" i="0" dirty="0">
                <a:solidFill>
                  <a:srgbClr val="002060"/>
                </a:solidFill>
                <a:effectLst/>
                <a:latin typeface="Untitled sans"/>
              </a:rPr>
              <a:t>active managers underperform the market </a:t>
            </a:r>
            <a:r>
              <a:rPr lang="en-CA" sz="2400" b="0" i="0" dirty="0">
                <a:solidFill>
                  <a:schemeClr val="bg1">
                    <a:lumMod val="50000"/>
                  </a:schemeClr>
                </a:solidFill>
                <a:effectLst/>
                <a:latin typeface="Untitled sans"/>
              </a:rPr>
              <a:t>(study by Standard &amp; Poor's, from January 1, 2003, to December 31 2013).</a:t>
            </a:r>
            <a:endParaRPr lang="en-US" sz="2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187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A2E72D08-B2BE-1930-8922-8836CD7CCDB6}"/>
              </a:ext>
            </a:extLst>
          </p:cNvPr>
          <p:cNvSpPr/>
          <p:nvPr/>
        </p:nvSpPr>
        <p:spPr>
          <a:xfrm>
            <a:off x="0" y="0"/>
            <a:ext cx="6699031" cy="67056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E2587A-65EA-4B73-EA0C-2DC7791F5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217" y="1086528"/>
            <a:ext cx="5873261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Technical Analysis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D81EFBB-E937-DE70-13BA-7B6064047EBB}"/>
              </a:ext>
            </a:extLst>
          </p:cNvPr>
          <p:cNvSpPr txBox="1">
            <a:spLocks/>
          </p:cNvSpPr>
          <p:nvPr/>
        </p:nvSpPr>
        <p:spPr>
          <a:xfrm>
            <a:off x="838199" y="1536561"/>
            <a:ext cx="10515599" cy="3002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9F22752-A903-CBC5-E512-895EA4A5B3EF}"/>
              </a:ext>
            </a:extLst>
          </p:cNvPr>
          <p:cNvSpPr txBox="1">
            <a:spLocks/>
          </p:cNvSpPr>
          <p:nvPr/>
        </p:nvSpPr>
        <p:spPr>
          <a:xfrm>
            <a:off x="504201" y="3410805"/>
            <a:ext cx="5827277" cy="27569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Fundamental Analysis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837492-749F-F51A-A283-FBAE918498A0}"/>
              </a:ext>
            </a:extLst>
          </p:cNvPr>
          <p:cNvSpPr/>
          <p:nvPr/>
        </p:nvSpPr>
        <p:spPr>
          <a:xfrm>
            <a:off x="0" y="6705600"/>
            <a:ext cx="12192000" cy="152400"/>
          </a:xfrm>
          <a:prstGeom prst="rect">
            <a:avLst/>
          </a:prstGeom>
          <a:gradFill flip="none" rotWithShape="1">
            <a:gsLst>
              <a:gs pos="0">
                <a:srgbClr val="002060"/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rgbClr val="00B0F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54818A8-FF30-9F2A-42D1-BC25B77A7568}"/>
              </a:ext>
            </a:extLst>
          </p:cNvPr>
          <p:cNvCxnSpPr>
            <a:cxnSpLocks/>
          </p:cNvCxnSpPr>
          <p:nvPr/>
        </p:nvCxnSpPr>
        <p:spPr>
          <a:xfrm>
            <a:off x="4838349" y="3386748"/>
            <a:ext cx="6752492" cy="0"/>
          </a:xfrm>
          <a:prstGeom prst="line">
            <a:avLst/>
          </a:prstGeom>
          <a:ln>
            <a:solidFill>
              <a:srgbClr val="9E2F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Basic Principles of Technical Analysis in the FX Market - Forex Training  Group">
            <a:extLst>
              <a:ext uri="{FF2B5EF4-FFF2-40B4-BE49-F238E27FC236}">
                <a16:creationId xmlns:a16="http://schemas.microsoft.com/office/drawing/2014/main" id="{073146C3-5656-F6F9-9BB9-87734C756E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9013" y="727932"/>
            <a:ext cx="4566256" cy="2047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nvesting Basics: Fundamental Analysis - YouTube">
            <a:extLst>
              <a:ext uri="{FF2B5EF4-FFF2-40B4-BE49-F238E27FC236}">
                <a16:creationId xmlns:a16="http://schemas.microsoft.com/office/drawing/2014/main" id="{84B631CD-AA2A-AE97-B90A-587082D3AC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9" t="37212"/>
          <a:stretch/>
        </p:blipFill>
        <p:spPr bwMode="auto">
          <a:xfrm>
            <a:off x="6763129" y="4082983"/>
            <a:ext cx="4997577" cy="1744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9842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587A-65EA-4B73-EA0C-2DC7791F5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217" y="1086528"/>
            <a:ext cx="5873261" cy="13255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Technical Analysis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D81EFBB-E937-DE70-13BA-7B6064047EBB}"/>
              </a:ext>
            </a:extLst>
          </p:cNvPr>
          <p:cNvSpPr txBox="1">
            <a:spLocks/>
          </p:cNvSpPr>
          <p:nvPr/>
        </p:nvSpPr>
        <p:spPr>
          <a:xfrm>
            <a:off x="838199" y="1536561"/>
            <a:ext cx="10515599" cy="3002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9F22752-A903-CBC5-E512-895EA4A5B3EF}"/>
              </a:ext>
            </a:extLst>
          </p:cNvPr>
          <p:cNvSpPr txBox="1">
            <a:spLocks/>
          </p:cNvSpPr>
          <p:nvPr/>
        </p:nvSpPr>
        <p:spPr>
          <a:xfrm>
            <a:off x="504201" y="3410805"/>
            <a:ext cx="5827277" cy="27569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Fundamental Analysis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837492-749F-F51A-A283-FBAE918498A0}"/>
              </a:ext>
            </a:extLst>
          </p:cNvPr>
          <p:cNvSpPr/>
          <p:nvPr/>
        </p:nvSpPr>
        <p:spPr>
          <a:xfrm>
            <a:off x="0" y="6705600"/>
            <a:ext cx="12192000" cy="152400"/>
          </a:xfrm>
          <a:prstGeom prst="rect">
            <a:avLst/>
          </a:prstGeom>
          <a:gradFill flip="none" rotWithShape="1">
            <a:gsLst>
              <a:gs pos="0">
                <a:srgbClr val="002060"/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rgbClr val="00B0F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Which Perception Wins? - Jeff Nischwitz">
            <a:extLst>
              <a:ext uri="{FF2B5EF4-FFF2-40B4-BE49-F238E27FC236}">
                <a16:creationId xmlns:a16="http://schemas.microsoft.com/office/drawing/2014/main" id="{EF0DC3D2-8504-A62D-E18D-32E9FE23C1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3270" y="900234"/>
            <a:ext cx="5825455" cy="5021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9793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FE7F289-3EFD-7D0E-FF39-4BAB6D46F310}"/>
              </a:ext>
            </a:extLst>
          </p:cNvPr>
          <p:cNvSpPr/>
          <p:nvPr/>
        </p:nvSpPr>
        <p:spPr>
          <a:xfrm>
            <a:off x="6406111" y="0"/>
            <a:ext cx="5772487" cy="67056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5D92722-987D-99BC-CA5C-BAB0A8D17199}"/>
                  </a:ext>
                </a:extLst>
              </p:cNvPr>
              <p:cNvSpPr txBox="1"/>
              <p:nvPr/>
            </p:nvSpPr>
            <p:spPr>
              <a:xfrm>
                <a:off x="198799" y="1690152"/>
                <a:ext cx="5751100" cy="93904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𝑆h𝑎𝑟𝑝𝑒</m:t>
                      </m:r>
                      <m:r>
                        <a:rPr lang="en-US" sz="28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800" b="0" i="1" smtClean="0">
                          <a:solidFill>
                            <a:srgbClr val="002060"/>
                          </a:solidFill>
                          <a:latin typeface="Cambria Math" panose="02040503050406030204" pitchFamily="18" charset="0"/>
                        </a:rPr>
                        <m:t>𝑅𝑎𝑡𝑖𝑜</m:t>
                      </m:r>
                      <m:r>
                        <a:rPr lang="en-US" sz="2800" i="1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800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𝑅𝑒𝑡𝑢𝑟𝑛</m:t>
                          </m:r>
                        </m:num>
                        <m:den>
                          <m:r>
                            <a:rPr lang="en-US" sz="28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𝑅𝑖𝑠𝑘</m:t>
                          </m:r>
                        </m:den>
                      </m:f>
                      <m:r>
                        <a:rPr lang="en-US" sz="2800" b="0" i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2800" b="0" i="1" smtClean="0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  <m:r>
                            <a:rPr lang="en-US" sz="2800" b="0" i="1" smtClean="0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e>
                            <m:sub>
                              <m:r>
                                <a:rPr lang="en-US" sz="2800" b="0" i="1" smtClean="0">
                                  <a:solidFill>
                                    <a:srgbClr val="002060"/>
                                  </a:solidFill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8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5D92722-987D-99BC-CA5C-BAB0A8D1719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8799" y="1690152"/>
                <a:ext cx="5751100" cy="939040"/>
              </a:xfrm>
              <a:prstGeom prst="rect">
                <a:avLst/>
              </a:prstGeom>
              <a:blipFill>
                <a:blip r:embed="rId3"/>
                <a:stretch>
                  <a:fillRect l="-661" b="-8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4" name="Title 1">
            <a:extLst>
              <a:ext uri="{FF2B5EF4-FFF2-40B4-BE49-F238E27FC236}">
                <a16:creationId xmlns:a16="http://schemas.microsoft.com/office/drawing/2014/main" id="{2A01CAD5-397C-4D20-336E-53A11B4E6326}"/>
              </a:ext>
            </a:extLst>
          </p:cNvPr>
          <p:cNvSpPr txBox="1">
            <a:spLocks/>
          </p:cNvSpPr>
          <p:nvPr/>
        </p:nvSpPr>
        <p:spPr>
          <a:xfrm>
            <a:off x="7183708" y="2784442"/>
            <a:ext cx="444890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From Financial Mathematics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2064EB1-6BEC-4E35-DFC6-494BCEC83277}"/>
                  </a:ext>
                </a:extLst>
              </p:cNvPr>
              <p:cNvSpPr txBox="1"/>
              <p:nvPr/>
            </p:nvSpPr>
            <p:spPr>
              <a:xfrm>
                <a:off x="2983831" y="3678266"/>
                <a:ext cx="2660988" cy="78752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smtClean="0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b="0" i="1" smtClean="0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b="0" i="1" smtClean="0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b="0" i="1" smtClean="0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b="0" i="1" smtClean="0">
                                  <a:solidFill>
                                    <a:schemeClr val="bg1">
                                      <a:lumMod val="5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sSub>
                                    <m:sSubPr>
                                      <m:ctrlPr>
                                        <a:rPr lang="en-US" i="1" smtClean="0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i="1" smtClean="0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𝜌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en-US" b="0" i="1" smtClean="0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b="0" i="1" smtClean="0">
                                          <a:solidFill>
                                            <a:srgbClr val="00206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b="0" i="1" smtClean="0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b="0" i="1" smtClean="0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sSub>
                                    <m:sSubPr>
                                      <m:ctrlPr>
                                        <a:rPr lang="en-US" b="0" i="1" smtClean="0">
                                          <a:solidFill>
                                            <a:schemeClr val="bg1">
                                              <a:lumMod val="5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solidFill>
                                            <a:schemeClr val="bg1">
                                              <a:lumMod val="5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𝜎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solidFill>
                                            <a:schemeClr val="bg1">
                                              <a:lumMod val="50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solidFill>
                                        <a:schemeClr val="bg1">
                                          <a:lumMod val="50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2064EB1-6BEC-4E35-DFC6-494BCEC832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83831" y="3678266"/>
                <a:ext cx="2660988" cy="787523"/>
              </a:xfrm>
              <a:prstGeom prst="rect">
                <a:avLst/>
              </a:prstGeom>
              <a:blipFill>
                <a:blip r:embed="rId4"/>
                <a:stretch>
                  <a:fillRect l="-7583" t="-112698" b="-16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A75D245-BD84-D5EA-F42E-B917962E1E2B}"/>
              </a:ext>
            </a:extLst>
          </p:cNvPr>
          <p:cNvSpPr/>
          <p:nvPr/>
        </p:nvSpPr>
        <p:spPr>
          <a:xfrm>
            <a:off x="4314325" y="3857493"/>
            <a:ext cx="307467" cy="505024"/>
          </a:xfrm>
          <a:prstGeom prst="round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264C5A1-56C0-5ADB-81E8-DAA1DD5EB259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4468059" y="4362517"/>
            <a:ext cx="0" cy="44977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22A6B4B-5E10-1B1B-7258-EEC007BCA586}"/>
              </a:ext>
            </a:extLst>
          </p:cNvPr>
          <p:cNvSpPr txBox="1"/>
          <p:nvPr/>
        </p:nvSpPr>
        <p:spPr>
          <a:xfrm>
            <a:off x="2941538" y="4812288"/>
            <a:ext cx="333943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FF0000"/>
                </a:solidFill>
              </a:rPr>
              <a:t>If correlation is negative, then that term becomes a subtraction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8B87CA-90F3-3903-BC72-489F9FE8A224}"/>
              </a:ext>
            </a:extLst>
          </p:cNvPr>
          <p:cNvSpPr txBox="1"/>
          <p:nvPr/>
        </p:nvSpPr>
        <p:spPr>
          <a:xfrm>
            <a:off x="174357" y="4096457"/>
            <a:ext cx="266098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002060"/>
                </a:solidFill>
              </a:rPr>
              <a:t>Volatility from correlation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CCEE48-F9DC-70EC-336F-7273F989D4F4}"/>
              </a:ext>
            </a:extLst>
          </p:cNvPr>
          <p:cNvSpPr/>
          <p:nvPr/>
        </p:nvSpPr>
        <p:spPr>
          <a:xfrm>
            <a:off x="0" y="6705600"/>
            <a:ext cx="12192000" cy="152400"/>
          </a:xfrm>
          <a:prstGeom prst="rect">
            <a:avLst/>
          </a:prstGeom>
          <a:gradFill flip="none" rotWithShape="1">
            <a:gsLst>
              <a:gs pos="0">
                <a:srgbClr val="002060"/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rgbClr val="00B0F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07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A2E72D08-B2BE-1930-8922-8836CD7CCDB6}"/>
              </a:ext>
            </a:extLst>
          </p:cNvPr>
          <p:cNvSpPr/>
          <p:nvPr/>
        </p:nvSpPr>
        <p:spPr>
          <a:xfrm>
            <a:off x="0" y="280083"/>
            <a:ext cx="6699031" cy="67056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444269-4CFC-939A-33F1-F087B3B97759}"/>
              </a:ext>
            </a:extLst>
          </p:cNvPr>
          <p:cNvSpPr txBox="1"/>
          <p:nvPr/>
        </p:nvSpPr>
        <p:spPr>
          <a:xfrm>
            <a:off x="7445388" y="3515227"/>
            <a:ext cx="36992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	             </a:t>
            </a:r>
            <a:r>
              <a:rPr lang="en-US" b="1" dirty="0">
                <a:solidFill>
                  <a:srgbClr val="002060"/>
                </a:solidFill>
              </a:rPr>
              <a:t>High Return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Few assets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                              Higher Risk</a:t>
            </a:r>
            <a:r>
              <a:rPr lang="en-US" dirty="0"/>
              <a:t>	</a:t>
            </a:r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D82EE6-BBEF-6A54-C695-7F28D0509F3C}"/>
              </a:ext>
            </a:extLst>
          </p:cNvPr>
          <p:cNvSpPr txBox="1"/>
          <p:nvPr/>
        </p:nvSpPr>
        <p:spPr>
          <a:xfrm>
            <a:off x="7410219" y="2342277"/>
            <a:ext cx="3232391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/>
              <a:t>	            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Low Return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Many assets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/>
              <a:t>	               </a:t>
            </a:r>
            <a:r>
              <a:rPr lang="en-US" b="1" dirty="0">
                <a:solidFill>
                  <a:srgbClr val="002060"/>
                </a:solidFill>
              </a:rPr>
              <a:t>Low Risk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8D45BE2-9BEE-E495-0FFD-D8E0F32AD212}"/>
              </a:ext>
            </a:extLst>
          </p:cNvPr>
          <p:cNvCxnSpPr>
            <a:cxnSpLocks/>
          </p:cNvCxnSpPr>
          <p:nvPr/>
        </p:nvCxnSpPr>
        <p:spPr>
          <a:xfrm>
            <a:off x="8623636" y="3976892"/>
            <a:ext cx="339047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594D37C-855D-5ADB-3002-08D4C9F7F856}"/>
              </a:ext>
            </a:extLst>
          </p:cNvPr>
          <p:cNvCxnSpPr>
            <a:cxnSpLocks/>
          </p:cNvCxnSpPr>
          <p:nvPr/>
        </p:nvCxnSpPr>
        <p:spPr>
          <a:xfrm>
            <a:off x="8687367" y="2816672"/>
            <a:ext cx="339047" cy="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0D81EFBB-E937-DE70-13BA-7B6064047EBB}"/>
              </a:ext>
            </a:extLst>
          </p:cNvPr>
          <p:cNvSpPr txBox="1">
            <a:spLocks/>
          </p:cNvSpPr>
          <p:nvPr/>
        </p:nvSpPr>
        <p:spPr>
          <a:xfrm>
            <a:off x="838199" y="1536561"/>
            <a:ext cx="10515599" cy="3002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FB1A806D-0B44-546D-B1FC-8267FDF33AFB}"/>
              </a:ext>
            </a:extLst>
          </p:cNvPr>
          <p:cNvSpPr/>
          <p:nvPr/>
        </p:nvSpPr>
        <p:spPr>
          <a:xfrm>
            <a:off x="9007055" y="2951054"/>
            <a:ext cx="1359845" cy="94275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837492-749F-F51A-A283-FBAE918498A0}"/>
              </a:ext>
            </a:extLst>
          </p:cNvPr>
          <p:cNvSpPr/>
          <p:nvPr/>
        </p:nvSpPr>
        <p:spPr>
          <a:xfrm>
            <a:off x="0" y="6705600"/>
            <a:ext cx="12192000" cy="152400"/>
          </a:xfrm>
          <a:prstGeom prst="rect">
            <a:avLst/>
          </a:prstGeom>
          <a:gradFill flip="none" rotWithShape="1">
            <a:gsLst>
              <a:gs pos="0">
                <a:srgbClr val="002060"/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rgbClr val="00B0F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BD5824A-ACAD-805D-8623-51A4A90F6EC8}"/>
              </a:ext>
            </a:extLst>
          </p:cNvPr>
          <p:cNvSpPr/>
          <p:nvPr/>
        </p:nvSpPr>
        <p:spPr>
          <a:xfrm>
            <a:off x="9082083" y="2342277"/>
            <a:ext cx="1221480" cy="942753"/>
          </a:xfrm>
          <a:prstGeom prst="round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7A6B118-C892-71EC-24CC-BC17F093AC1F}"/>
              </a:ext>
            </a:extLst>
          </p:cNvPr>
          <p:cNvSpPr/>
          <p:nvPr/>
        </p:nvSpPr>
        <p:spPr>
          <a:xfrm>
            <a:off x="9076238" y="3539410"/>
            <a:ext cx="1221480" cy="942753"/>
          </a:xfrm>
          <a:prstGeom prst="roundRect">
            <a:avLst/>
          </a:prstGeom>
          <a:noFill/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B305833-3F69-B601-4B73-65FEE6466C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346" y="2739745"/>
            <a:ext cx="5404338" cy="198300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CA" b="0" i="0" dirty="0">
                <a:solidFill>
                  <a:schemeClr val="bg1"/>
                </a:solidFill>
                <a:effectLst/>
              </a:rPr>
              <a:t>We are not only interested in the </a:t>
            </a:r>
            <a:r>
              <a:rPr lang="en-CA" b="0" i="0" dirty="0">
                <a:solidFill>
                  <a:srgbClr val="00B0F0"/>
                </a:solidFill>
                <a:effectLst/>
              </a:rPr>
              <a:t>stock return</a:t>
            </a:r>
            <a:r>
              <a:rPr lang="en-CA" b="0" i="0" dirty="0">
                <a:solidFill>
                  <a:schemeClr val="bg1"/>
                </a:solidFill>
                <a:effectLst/>
              </a:rPr>
              <a:t> but also interested in </a:t>
            </a:r>
            <a:r>
              <a:rPr lang="en-CA" b="0" i="0" dirty="0">
                <a:solidFill>
                  <a:srgbClr val="00B0F0"/>
                </a:solidFill>
                <a:effectLst/>
              </a:rPr>
              <a:t>correlations between stocks</a:t>
            </a:r>
            <a:endParaRPr 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0758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587A-65EA-4B73-EA0C-2DC7791F5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446" y="33668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S&amp;P500 stock’s </a:t>
            </a:r>
            <a:r>
              <a:rPr lang="en-US" b="1" dirty="0">
                <a:solidFill>
                  <a:srgbClr val="002060"/>
                </a:solidFill>
              </a:rPr>
              <a:t>Return</a:t>
            </a:r>
            <a:r>
              <a:rPr lang="en-US" dirty="0">
                <a:solidFill>
                  <a:srgbClr val="002060"/>
                </a:solidFill>
              </a:rPr>
              <a:t> predictive model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90223466-BB73-1B6B-8F4F-B4740DF3D8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859" y="1342898"/>
            <a:ext cx="2903822" cy="2102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2388EAE-7094-1C26-C49A-90FAFF24BA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5310" y="1349928"/>
            <a:ext cx="2903821" cy="2102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57D672A-888B-BE74-ECA8-61917AB4F0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4435" y="1349928"/>
            <a:ext cx="2903821" cy="2102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25CAD1C-4A09-8D73-7D00-3A1DCED26E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1583" y="1354987"/>
            <a:ext cx="2903820" cy="2102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5EF779BF-0275-7E8C-F39A-3CBBEE59EA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12" y="3426545"/>
            <a:ext cx="2898169" cy="2086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21755904-D627-D879-C09F-752BA71CBE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8885" y="3388110"/>
            <a:ext cx="2898169" cy="2098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FFC88568-D4B9-BFA5-F520-A1B3654827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3560" y="3388110"/>
            <a:ext cx="2856148" cy="2079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1F5ED6C-CDCA-758F-8C9F-86EB72B5B40A}"/>
              </a:ext>
            </a:extLst>
          </p:cNvPr>
          <p:cNvSpPr/>
          <p:nvPr/>
        </p:nvSpPr>
        <p:spPr>
          <a:xfrm>
            <a:off x="9234852" y="3384723"/>
            <a:ext cx="2957148" cy="2105348"/>
          </a:xfrm>
          <a:prstGeom prst="roundRect">
            <a:avLst/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183835-1218-D2B2-B558-1A3238603F27}"/>
              </a:ext>
            </a:extLst>
          </p:cNvPr>
          <p:cNvSpPr txBox="1"/>
          <p:nvPr/>
        </p:nvSpPr>
        <p:spPr>
          <a:xfrm>
            <a:off x="9778014" y="5493458"/>
            <a:ext cx="266098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002060"/>
                </a:solidFill>
              </a:rPr>
              <a:t>Better prediction of turning points</a:t>
            </a:r>
          </a:p>
        </p:txBody>
      </p:sp>
      <p:pic>
        <p:nvPicPr>
          <p:cNvPr id="1042" name="Picture 18">
            <a:extLst>
              <a:ext uri="{FF2B5EF4-FFF2-40B4-BE49-F238E27FC236}">
                <a16:creationId xmlns:a16="http://schemas.microsoft.com/office/drawing/2014/main" id="{F5C0FB68-8652-6B50-12F1-3BD8B93389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5310" y="3403101"/>
            <a:ext cx="2957148" cy="2128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E3A8934-C9AE-B5C9-5859-E9554F2A007D}"/>
              </a:ext>
            </a:extLst>
          </p:cNvPr>
          <p:cNvSpPr/>
          <p:nvPr/>
        </p:nvSpPr>
        <p:spPr>
          <a:xfrm>
            <a:off x="0" y="6705600"/>
            <a:ext cx="12192000" cy="152400"/>
          </a:xfrm>
          <a:prstGeom prst="rect">
            <a:avLst/>
          </a:prstGeom>
          <a:gradFill flip="none" rotWithShape="1">
            <a:gsLst>
              <a:gs pos="0">
                <a:srgbClr val="002060"/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rgbClr val="00B0F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97EF8B4-164D-CC98-091F-B92F79B5814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247003" y="5545580"/>
            <a:ext cx="7259430" cy="1127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13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587A-65EA-4B73-EA0C-2DC7791F5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02" y="103167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02060"/>
                </a:solidFill>
              </a:rPr>
              <a:t>Optimization: </a:t>
            </a:r>
            <a:r>
              <a:rPr lang="en-US" sz="2400" dirty="0">
                <a:solidFill>
                  <a:srgbClr val="002060"/>
                </a:solidFill>
              </a:rPr>
              <a:t>Sequential Least </a:t>
            </a:r>
            <a:r>
              <a:rPr lang="en-US" sz="2400" dirty="0" err="1">
                <a:solidFill>
                  <a:srgbClr val="002060"/>
                </a:solidFill>
              </a:rPr>
              <a:t>SQuares</a:t>
            </a:r>
            <a:r>
              <a:rPr lang="en-US" sz="2400" dirty="0">
                <a:solidFill>
                  <a:srgbClr val="002060"/>
                </a:solidFill>
              </a:rPr>
              <a:t> Programming (SLSQP)</a:t>
            </a:r>
            <a:endParaRPr lang="en-US" sz="3200" dirty="0">
              <a:solidFill>
                <a:srgbClr val="002060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A4AD5F9-1E9E-7683-9F18-1982F1FA0486}"/>
              </a:ext>
            </a:extLst>
          </p:cNvPr>
          <p:cNvSpPr/>
          <p:nvPr/>
        </p:nvSpPr>
        <p:spPr>
          <a:xfrm>
            <a:off x="0" y="6705600"/>
            <a:ext cx="12192000" cy="152400"/>
          </a:xfrm>
          <a:prstGeom prst="rect">
            <a:avLst/>
          </a:prstGeom>
          <a:gradFill flip="none" rotWithShape="1">
            <a:gsLst>
              <a:gs pos="0">
                <a:srgbClr val="002060"/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rgbClr val="00B0F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1EF50E-1D10-9DD4-E3C1-73B491E7DBEF}"/>
              </a:ext>
            </a:extLst>
          </p:cNvPr>
          <p:cNvSpPr txBox="1"/>
          <p:nvPr/>
        </p:nvSpPr>
        <p:spPr>
          <a:xfrm>
            <a:off x="1792503" y="1384993"/>
            <a:ext cx="4097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Maximizing </a:t>
            </a:r>
            <a:r>
              <a:rPr lang="en-US" sz="2000" dirty="0">
                <a:solidFill>
                  <a:srgbClr val="002060"/>
                </a:solidFill>
              </a:rPr>
              <a:t>Returns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0293DC-2ACB-547A-392D-8BD1BF95A84E}"/>
              </a:ext>
            </a:extLst>
          </p:cNvPr>
          <p:cNvSpPr txBox="1"/>
          <p:nvPr/>
        </p:nvSpPr>
        <p:spPr>
          <a:xfrm>
            <a:off x="1792503" y="2383420"/>
            <a:ext cx="4097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Minimizing </a:t>
            </a:r>
            <a:r>
              <a:rPr lang="en-US" sz="2000" dirty="0">
                <a:solidFill>
                  <a:srgbClr val="002060"/>
                </a:solidFill>
              </a:rPr>
              <a:t>Volatility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019938F-2B03-93D8-CDC1-086B291D43D8}"/>
              </a:ext>
            </a:extLst>
          </p:cNvPr>
          <p:cNvSpPr txBox="1"/>
          <p:nvPr/>
        </p:nvSpPr>
        <p:spPr>
          <a:xfrm>
            <a:off x="1792503" y="3329401"/>
            <a:ext cx="40971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Maximizing</a:t>
            </a:r>
            <a:endParaRPr lang="en-US" sz="2000" dirty="0">
              <a:solidFill>
                <a:srgbClr val="00206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8F329E9-D3E0-FB5C-9521-E92494E008D9}"/>
                  </a:ext>
                </a:extLst>
              </p:cNvPr>
              <p:cNvSpPr txBox="1"/>
              <p:nvPr/>
            </p:nvSpPr>
            <p:spPr>
              <a:xfrm>
                <a:off x="3190842" y="3248462"/>
                <a:ext cx="1174552" cy="62882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i="1" smtClean="0">
                              <a:solidFill>
                                <a:schemeClr val="bg1">
                                  <a:lumMod val="5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𝑅𝑒𝑡𝑢𝑟𝑛</m:t>
                          </m:r>
                        </m:num>
                        <m:den>
                          <m:r>
                            <a:rPr lang="en-US" sz="2000" b="0" i="1" smtClean="0">
                              <a:solidFill>
                                <a:srgbClr val="002060"/>
                              </a:solidFill>
                              <a:latin typeface="Cambria Math" panose="02040503050406030204" pitchFamily="18" charset="0"/>
                            </a:rPr>
                            <m:t>𝑉𝑜𝑙𝑎𝑡𝑖𝑙𝑖𝑡𝑦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8F329E9-D3E0-FB5C-9521-E92494E008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90842" y="3248462"/>
                <a:ext cx="1174552" cy="628826"/>
              </a:xfrm>
              <a:prstGeom prst="rect">
                <a:avLst/>
              </a:prstGeom>
              <a:blipFill>
                <a:blip r:embed="rId2"/>
                <a:stretch>
                  <a:fillRect l="-7527" r="-6452" b="-156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Picture 13">
            <a:extLst>
              <a:ext uri="{FF2B5EF4-FFF2-40B4-BE49-F238E27FC236}">
                <a16:creationId xmlns:a16="http://schemas.microsoft.com/office/drawing/2014/main" id="{5422DDCD-A4FF-40FA-675B-D567AAE57F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0562" y="923273"/>
            <a:ext cx="1985709" cy="110369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679E920B-5014-2A2F-A94A-5130A6BB00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4459" y="3021113"/>
            <a:ext cx="1638135" cy="957409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39A9DC0-6F73-2509-FAA3-92166EA8CE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7505" y="2146584"/>
            <a:ext cx="1758766" cy="1022914"/>
          </a:xfrm>
          <a:prstGeom prst="rect">
            <a:avLst/>
          </a:prstGeom>
        </p:spPr>
      </p:pic>
      <p:sp>
        <p:nvSpPr>
          <p:cNvPr id="24" name="Right Arrow 23">
            <a:extLst>
              <a:ext uri="{FF2B5EF4-FFF2-40B4-BE49-F238E27FC236}">
                <a16:creationId xmlns:a16="http://schemas.microsoft.com/office/drawing/2014/main" id="{E71E753A-44BF-7124-91BC-EDD3746249EC}"/>
              </a:ext>
            </a:extLst>
          </p:cNvPr>
          <p:cNvSpPr/>
          <p:nvPr/>
        </p:nvSpPr>
        <p:spPr>
          <a:xfrm>
            <a:off x="5794416" y="2561101"/>
            <a:ext cx="120633" cy="137159"/>
          </a:xfrm>
          <a:prstGeom prst="right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449FBAC-AE7E-A40A-25E4-95383ED83B43}"/>
              </a:ext>
            </a:extLst>
          </p:cNvPr>
          <p:cNvSpPr/>
          <p:nvPr/>
        </p:nvSpPr>
        <p:spPr>
          <a:xfrm>
            <a:off x="8208299" y="0"/>
            <a:ext cx="3970299" cy="67056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A6EA5B2-51B8-D3ED-F258-FA349C1C47D9}"/>
              </a:ext>
            </a:extLst>
          </p:cNvPr>
          <p:cNvSpPr txBox="1">
            <a:spLocks/>
          </p:cNvSpPr>
          <p:nvPr/>
        </p:nvSpPr>
        <p:spPr>
          <a:xfrm>
            <a:off x="8745077" y="855997"/>
            <a:ext cx="3308840" cy="30212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We are Maximizing the </a:t>
            </a:r>
            <a:r>
              <a:rPr lang="en-US" dirty="0">
                <a:solidFill>
                  <a:srgbClr val="00B0F0"/>
                </a:solidFill>
              </a:rPr>
              <a:t>Sharpe Ratio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52A60880-6465-0495-CB13-36FE373CA2ED}"/>
              </a:ext>
            </a:extLst>
          </p:cNvPr>
          <p:cNvSpPr/>
          <p:nvPr/>
        </p:nvSpPr>
        <p:spPr>
          <a:xfrm>
            <a:off x="1708749" y="3137003"/>
            <a:ext cx="5261419" cy="854421"/>
          </a:xfrm>
          <a:prstGeom prst="roundRect">
            <a:avLst/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622AE9D6-A640-4F20-B400-2C6F242B808F}"/>
              </a:ext>
            </a:extLst>
          </p:cNvPr>
          <p:cNvSpPr/>
          <p:nvPr/>
        </p:nvSpPr>
        <p:spPr>
          <a:xfrm>
            <a:off x="5869338" y="1509224"/>
            <a:ext cx="120633" cy="137159"/>
          </a:xfrm>
          <a:prstGeom prst="right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2E5CA3CF-F714-BF1F-9D58-34A84F63486C}"/>
              </a:ext>
            </a:extLst>
          </p:cNvPr>
          <p:cNvSpPr/>
          <p:nvPr/>
        </p:nvSpPr>
        <p:spPr>
          <a:xfrm>
            <a:off x="5797202" y="3362658"/>
            <a:ext cx="120633" cy="137159"/>
          </a:xfrm>
          <a:prstGeom prst="rightArrow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0D52A1C-5F76-5403-B242-B35C9A05CD98}"/>
              </a:ext>
            </a:extLst>
          </p:cNvPr>
          <p:cNvCxnSpPr>
            <a:cxnSpLocks/>
          </p:cNvCxnSpPr>
          <p:nvPr/>
        </p:nvCxnSpPr>
        <p:spPr>
          <a:xfrm>
            <a:off x="571204" y="4148748"/>
            <a:ext cx="11093258" cy="0"/>
          </a:xfrm>
          <a:prstGeom prst="line">
            <a:avLst/>
          </a:prstGeom>
          <a:ln>
            <a:solidFill>
              <a:srgbClr val="9E2F3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6698EC5-5446-0D25-9119-E4476FA72C4E}"/>
              </a:ext>
            </a:extLst>
          </p:cNvPr>
          <p:cNvSpPr txBox="1"/>
          <p:nvPr/>
        </p:nvSpPr>
        <p:spPr>
          <a:xfrm>
            <a:off x="516323" y="4783613"/>
            <a:ext cx="75801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1) Selecting the </a:t>
            </a:r>
            <a:r>
              <a:rPr lang="en-US" sz="2000" dirty="0">
                <a:solidFill>
                  <a:srgbClr val="002060"/>
                </a:solidFill>
              </a:rPr>
              <a:t>500 optimal weights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 for the </a:t>
            </a:r>
            <a:r>
              <a:rPr lang="en-US" sz="2000" dirty="0">
                <a:solidFill>
                  <a:srgbClr val="002060"/>
                </a:solidFill>
              </a:rPr>
              <a:t>500 stocks portfolio.</a:t>
            </a:r>
          </a:p>
          <a:p>
            <a:endParaRPr lang="en-US" sz="2000" dirty="0">
              <a:solidFill>
                <a:srgbClr val="002060"/>
              </a:solidFill>
            </a:endParaRPr>
          </a:p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2) Selected </a:t>
            </a:r>
            <a:r>
              <a:rPr lang="en-US" sz="2000" dirty="0">
                <a:solidFill>
                  <a:srgbClr val="002060"/>
                </a:solidFill>
              </a:rPr>
              <a:t>the 30 stocks with the highest weight and normalized them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EA3CF37-DFAB-A772-6EE1-1BADCCCA9CFB}"/>
              </a:ext>
            </a:extLst>
          </p:cNvPr>
          <p:cNvSpPr txBox="1">
            <a:spLocks/>
          </p:cNvSpPr>
          <p:nvPr/>
        </p:nvSpPr>
        <p:spPr>
          <a:xfrm>
            <a:off x="8678589" y="3761601"/>
            <a:ext cx="3308840" cy="302129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rgbClr val="00B0F0"/>
                </a:solidFill>
              </a:rPr>
              <a:t>30 stocks </a:t>
            </a:r>
            <a:r>
              <a:rPr lang="en-US" sz="3200" dirty="0">
                <a:solidFill>
                  <a:schemeClr val="bg1"/>
                </a:solidFill>
              </a:rPr>
              <a:t>based on financial theory</a:t>
            </a:r>
            <a:endParaRPr lang="en-US" sz="32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4405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9AED7DE-3314-6FA6-F1CA-B1942DF9E9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8552"/>
          <a:stretch/>
        </p:blipFill>
        <p:spPr>
          <a:xfrm>
            <a:off x="0" y="179863"/>
            <a:ext cx="5064369" cy="33141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45C5E0-BDD0-3D1B-C118-78410CB2FE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552"/>
          <a:stretch/>
        </p:blipFill>
        <p:spPr>
          <a:xfrm>
            <a:off x="5064370" y="179862"/>
            <a:ext cx="5064370" cy="33141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675EC13-5EAB-7C1A-00BD-63DF605060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863" t="18273" b="60857"/>
          <a:stretch/>
        </p:blipFill>
        <p:spPr>
          <a:xfrm>
            <a:off x="10292861" y="722500"/>
            <a:ext cx="1817077" cy="111442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577F1EE-BCCA-C7E4-CE51-B83B32C2739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8796"/>
          <a:stretch/>
        </p:blipFill>
        <p:spPr>
          <a:xfrm>
            <a:off x="0" y="3254047"/>
            <a:ext cx="5064369" cy="332406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72CC4EA-A28A-638E-F5D9-DB87A99EDF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8703"/>
          <a:stretch/>
        </p:blipFill>
        <p:spPr>
          <a:xfrm>
            <a:off x="5064369" y="3254048"/>
            <a:ext cx="5064369" cy="332026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6389F09-B27F-0420-E110-F3A4F0CC54EE}"/>
              </a:ext>
            </a:extLst>
          </p:cNvPr>
          <p:cNvSpPr/>
          <p:nvPr/>
        </p:nvSpPr>
        <p:spPr>
          <a:xfrm>
            <a:off x="0" y="6705600"/>
            <a:ext cx="12192000" cy="152400"/>
          </a:xfrm>
          <a:prstGeom prst="rect">
            <a:avLst/>
          </a:prstGeom>
          <a:gradFill flip="none" rotWithShape="1">
            <a:gsLst>
              <a:gs pos="0">
                <a:srgbClr val="002060"/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rgbClr val="00B0F0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26FE2B9-580D-5AA7-3D3E-E4156E345A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11236" y="2158583"/>
            <a:ext cx="1884818" cy="2793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9772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6306</TotalTime>
  <Words>307</Words>
  <Application>Microsoft Macintosh PowerPoint</Application>
  <PresentationFormat>Widescreen</PresentationFormat>
  <Paragraphs>45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Google Sans</vt:lpstr>
      <vt:lpstr>source-serif-pro</vt:lpstr>
      <vt:lpstr>Untitled sans</vt:lpstr>
      <vt:lpstr>Arial</vt:lpstr>
      <vt:lpstr>Calibri</vt:lpstr>
      <vt:lpstr>Calibri Light</vt:lpstr>
      <vt:lpstr>Cambria Math</vt:lpstr>
      <vt:lpstr>Office Theme</vt:lpstr>
      <vt:lpstr>Stock Selection  for  Portfolio Optimization</vt:lpstr>
      <vt:lpstr>PowerPoint Presentation</vt:lpstr>
      <vt:lpstr>Technical Analysis</vt:lpstr>
      <vt:lpstr>Technical Analysis</vt:lpstr>
      <vt:lpstr>PowerPoint Presentation</vt:lpstr>
      <vt:lpstr>PowerPoint Presentation</vt:lpstr>
      <vt:lpstr>S&amp;P500 stock’s Return predictive model</vt:lpstr>
      <vt:lpstr>Optimization: Sequential Least SQuares Programming (SLSQP)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 Optimization</dc:title>
  <dc:creator>Jorge Moya</dc:creator>
  <cp:lastModifiedBy>Jorge Moya</cp:lastModifiedBy>
  <cp:revision>61</cp:revision>
  <dcterms:created xsi:type="dcterms:W3CDTF">2023-07-05T02:05:55Z</dcterms:created>
  <dcterms:modified xsi:type="dcterms:W3CDTF">2023-09-30T19:17:48Z</dcterms:modified>
</cp:coreProperties>
</file>

<file path=docProps/thumbnail.jpeg>
</file>